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  <p:sldId id="259" r:id="rId10"/>
    <p:sldId id="260" r:id="rId11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Banka chce být digitální leader.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Všichni chtějí data.</a:t>
            </a:r>
          </a:p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Ideálně hned.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5 Jak to funguje dnes (Bottlenec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72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Jak to funguje dnes?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80000" y="3600000"/>
            <a:ext cx="1440000" cy="648000"/>
          </a:xfrm>
          <a:prstGeom prst="roundRect">
            <a:avLst/>
          </a:prstGeom>
          <a:noFill/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000" b="1">
                <a:solidFill>
                  <a:srgbClr val="F0A500"/>
                </a:solidFill>
                <a:latin typeface="Abadi"/>
              </a:defRPr>
            </a:pPr>
            <a:r>
              <a:t>DWH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80000" y="216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Core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600000" y="198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CRM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00000" y="252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ERP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44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Risk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68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Finance</a:t>
            </a:r>
          </a:p>
        </p:txBody>
      </p:sp>
      <p:cxnSp>
        <p:nvCxnSpPr>
          <p:cNvPr id="10" name="Connector 9"/>
          <p:cNvCxnSpPr>
            <a:stCxn id="5" idx="2"/>
            <a:endCxn id="4" idx="0"/>
          </p:cNvCxnSpPr>
          <p:nvPr/>
        </p:nvCxnSpPr>
        <p:spPr>
          <a:xfrm>
            <a:off x="1620000" y="2663999"/>
            <a:ext cx="1980000" cy="93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>
            <a:stCxn id="6" idx="2"/>
            <a:endCxn id="4" idx="0"/>
          </p:cNvCxnSpPr>
          <p:nvPr/>
        </p:nvCxnSpPr>
        <p:spPr>
          <a:xfrm flipH="1">
            <a:off x="3600000" y="2483999"/>
            <a:ext cx="540000" cy="111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>
            <a:stCxn id="7" idx="2"/>
            <a:endCxn id="4" idx="0"/>
          </p:cNvCxnSpPr>
          <p:nvPr/>
        </p:nvCxnSpPr>
        <p:spPr>
          <a:xfrm flipH="1">
            <a:off x="3600000" y="3023999"/>
            <a:ext cx="2340000" cy="57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>
            <a:stCxn id="8" idx="0"/>
            <a:endCxn id="4" idx="2"/>
          </p:cNvCxnSpPr>
          <p:nvPr/>
        </p:nvCxnSpPr>
        <p:spPr>
          <a:xfrm flipV="1">
            <a:off x="198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>
            <a:stCxn id="9" idx="0"/>
            <a:endCxn id="4" idx="2"/>
          </p:cNvCxnSpPr>
          <p:nvPr/>
        </p:nvCxnSpPr>
        <p:spPr>
          <a:xfrm flipH="1" flipV="1">
            <a:off x="360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0000" y="594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B0B0B0"/>
                </a:solidFill>
                <a:latin typeface="Abadi"/>
              </a:defRPr>
            </a:pPr>
            <a:r>
              <a:rPr lang="cs-CZ"/>
              <a:t>Jeden tým. Všichni čekají.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3857625" cy="6858000"/>
          </a:xfrm>
          <a:prstGeom prst="rect">
            <a:avLst/>
          </a:prstGeom>
          <a:solidFill>
            <a:srgbClr val="252538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7625" y="288000"/>
            <a:ext cx="432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lang="cs-CZ">
                <a:solidFill>
                  <a:srgbClr val="B0B0B0"/>
                </a:solidFill>
                <a:latin typeface="Abadi"/>
              </a:defRPr>
            </a:pPr>
            <a:r>
              <a:t>✕ Raiffeisen Bank  │ Co nás bolelo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900000"/>
            <a:ext cx="707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800" i="1" lang="cs-CZ">
                <a:solidFill>
                  <a:srgbClr val="FFFFFF"/>
                </a:solidFill>
                <a:latin typeface="Abadi"/>
              </a:defRPr>
            </a:pPr>
            <a:r>
              <a:t>„Jeden tým zodpovídá za kvalitu všech dat?“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7625" y="162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PROBLÉM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7625" y="1835999"/>
            <a:ext cx="7074070" cy="792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Kvalita adres v CEU reportingu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1 centrální tým DQ za kvalitu všech dat?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Vlastník nebyl formálně známý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7625" y="288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DOPAD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7625" y="3096000"/>
            <a:ext cx="7074070" cy="5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Hrozba pokuty ČNB</a:t>
            </a:r>
          </a:p>
          <a:p>
            <a:pPr>
              <a:spcAft>
                <a:spcPts val="600"/>
              </a:spcAft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Nedoručitelné výpisy, kampaně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7625" y="3960000"/>
            <a:ext cx="7074070" cy="216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200" b="1" lang="cs-CZ">
                <a:solidFill>
                  <a:srgbClr val="F0A500"/>
                </a:solidFill>
                <a:latin typeface="Abadi"/>
              </a:defRPr>
            </a:pPr>
            <a:r>
              <a:t>VÝSLEDEK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7625" y="4176000"/>
            <a:ext cx="7074070" cy="288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lang="cs-CZ">
                <a:solidFill>
                  <a:srgbClr val="FFFFFF"/>
                </a:solidFill>
                <a:latin typeface="Abadi"/>
              </a:defRPr>
            </a:pPr>
            <a:r>
              <a:t>▸ 75% zlepšení kvality adres za 3 měsíce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7625" y="5040000"/>
            <a:ext cx="707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200" i="1" lang="cs-CZ">
                <a:solidFill>
                  <a:srgbClr val="FFFFFF"/>
                </a:solidFill>
                <a:latin typeface="Abadi"/>
              </a:defRPr>
            </a:pPr>
            <a:r>
              <a:t>„Problém není v lidech. Problém je v systému.“</a:t>
            </a:r>
          </a:p>
          <a:p>
            <a:pPr algn="r">
              <a:defRPr sz="1600" lang="cs-CZ">
                <a:solidFill>
                  <a:srgbClr val="B0B0B0"/>
                </a:solidFill>
                <a:latin typeface="Abadi"/>
              </a:defRPr>
            </a:pPr>
            <a:r>
              <a:t>Roman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